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91" r:id="rId1"/>
    <p:sldMasterId id="2147483988" r:id="rId2"/>
  </p:sldMasterIdLst>
  <p:notesMasterIdLst>
    <p:notesMasterId r:id="rId28"/>
  </p:notesMasterIdLst>
  <p:handoutMasterIdLst>
    <p:handoutMasterId r:id="rId29"/>
  </p:handoutMasterIdLst>
  <p:sldIdLst>
    <p:sldId id="2147375351" r:id="rId3"/>
    <p:sldId id="2147375426" r:id="rId4"/>
    <p:sldId id="2147375423" r:id="rId5"/>
    <p:sldId id="2147375429" r:id="rId6"/>
    <p:sldId id="2147375430" r:id="rId7"/>
    <p:sldId id="2147375431" r:id="rId8"/>
    <p:sldId id="2147375432" r:id="rId9"/>
    <p:sldId id="2147375433" r:id="rId10"/>
    <p:sldId id="2147375449" r:id="rId11"/>
    <p:sldId id="2147375427" r:id="rId12"/>
    <p:sldId id="2147375435" r:id="rId13"/>
    <p:sldId id="2147375436" r:id="rId14"/>
    <p:sldId id="2147375438" r:id="rId15"/>
    <p:sldId id="2147375434" r:id="rId16"/>
    <p:sldId id="2147375439" r:id="rId17"/>
    <p:sldId id="2147375440" r:id="rId18"/>
    <p:sldId id="2147375442" r:id="rId19"/>
    <p:sldId id="2147375443" r:id="rId20"/>
    <p:sldId id="2147375444" r:id="rId21"/>
    <p:sldId id="2147375445" r:id="rId22"/>
    <p:sldId id="2147375446" r:id="rId23"/>
    <p:sldId id="2147375447" r:id="rId24"/>
    <p:sldId id="2147375448" r:id="rId25"/>
    <p:sldId id="2147375450" r:id="rId26"/>
    <p:sldId id="2147375415" r:id="rId27"/>
  </p:sldIdLst>
  <p:sldSz cx="14630400" cy="8229600"/>
  <p:notesSz cx="6858000" cy="9144000"/>
  <p:custDataLst>
    <p:tags r:id="rId30"/>
  </p:custDataLst>
  <p:defaultTextStyle>
    <a:defPPr>
      <a:defRPr lang="en-US"/>
    </a:defPPr>
    <a:lvl1pPr marL="0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78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573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635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514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93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271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1504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9029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OTION DECK" id="{7B96B950-0767-0745-8DF2-0D79BB96744B}">
          <p14:sldIdLst>
            <p14:sldId id="2147375351"/>
            <p14:sldId id="2147375426"/>
            <p14:sldId id="2147375423"/>
            <p14:sldId id="2147375429"/>
            <p14:sldId id="2147375430"/>
            <p14:sldId id="2147375431"/>
            <p14:sldId id="2147375432"/>
            <p14:sldId id="2147375433"/>
            <p14:sldId id="2147375449"/>
            <p14:sldId id="2147375427"/>
            <p14:sldId id="2147375435"/>
            <p14:sldId id="2147375436"/>
            <p14:sldId id="2147375438"/>
            <p14:sldId id="2147375434"/>
            <p14:sldId id="2147375439"/>
            <p14:sldId id="2147375440"/>
            <p14:sldId id="2147375442"/>
            <p14:sldId id="2147375443"/>
            <p14:sldId id="2147375444"/>
            <p14:sldId id="2147375445"/>
            <p14:sldId id="2147375446"/>
            <p14:sldId id="2147375447"/>
            <p14:sldId id="2147375448"/>
            <p14:sldId id="2147375450"/>
            <p14:sldId id="2147375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  <p15:guide id="5" pos="480" userDrawn="1">
          <p15:clr>
            <a:srgbClr val="A4A3A4"/>
          </p15:clr>
        </p15:guide>
        <p15:guide id="6" orient="horz" pos="2352" userDrawn="1">
          <p15:clr>
            <a:srgbClr val="A4A3A4"/>
          </p15:clr>
        </p15:guide>
        <p15:guide id="7" orient="horz" pos="4896" userDrawn="1">
          <p15:clr>
            <a:srgbClr val="A4A3A4"/>
          </p15:clr>
        </p15:guide>
        <p15:guide id="8" orient="horz" pos="3984" userDrawn="1">
          <p15:clr>
            <a:srgbClr val="A4A3A4"/>
          </p15:clr>
        </p15:guide>
        <p15:guide id="9" orient="horz" pos="26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146C9"/>
    <a:srgbClr val="9FDCFF"/>
    <a:srgbClr val="5688DA"/>
    <a:srgbClr val="0F62FE"/>
    <a:srgbClr val="BAE6FF"/>
    <a:srgbClr val="E5F7FF"/>
    <a:srgbClr val="004986"/>
    <a:srgbClr val="00114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3" autoAdjust="0"/>
    <p:restoredTop sz="94241" autoAdjust="0"/>
  </p:normalViewPr>
  <p:slideViewPr>
    <p:cSldViewPr snapToObjects="1">
      <p:cViewPr varScale="1">
        <p:scale>
          <a:sx n="65" d="100"/>
          <a:sy n="65" d="100"/>
        </p:scale>
        <p:origin x="941" y="43"/>
      </p:cViewPr>
      <p:guideLst>
        <p:guide orient="horz" pos="2784"/>
        <p:guide pos="3840"/>
        <p:guide orient="horz" pos="672"/>
        <p:guide orient="horz" pos="1968"/>
        <p:guide pos="480"/>
        <p:guide orient="horz" pos="2352"/>
        <p:guide orient="horz" pos="4896"/>
        <p:guide orient="horz" pos="3984"/>
        <p:guide orient="horz" pos="2692"/>
      </p:guideLst>
    </p:cSldViewPr>
  </p:slideViewPr>
  <p:outlineViewPr>
    <p:cViewPr>
      <p:scale>
        <a:sx n="33" d="100"/>
        <a:sy n="33" d="100"/>
      </p:scale>
      <p:origin x="0" y="-24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463040" rtl="0" eaLnBrk="1" latinLnBrk="0" hangingPunct="1">
      <a:spcBef>
        <a:spcPts val="96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279400" indent="-271781" algn="l" defTabSz="1463040" rtl="0" eaLnBrk="1" latinLnBrk="0" hangingPunct="1">
      <a:spcBef>
        <a:spcPts val="96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555955" indent="-277978" algn="l" defTabSz="1463040" rtl="0" eaLnBrk="1" latinLnBrk="0" hangingPunct="1">
      <a:spcBef>
        <a:spcPts val="96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009498" indent="-277978" algn="l" defTabSz="1463040" rtl="0" eaLnBrk="1" latinLnBrk="0" hangingPunct="1">
      <a:spcBef>
        <a:spcPts val="96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279400" marR="0" indent="-271781" algn="l" defTabSz="1463040" rtl="0" eaLnBrk="1" fontAlgn="base" latinLnBrk="0" hangingPunct="1">
      <a:lnSpc>
        <a:spcPct val="100000"/>
      </a:lnSpc>
      <a:spcBef>
        <a:spcPts val="96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365760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V divider_text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10539351" cy="3429000"/>
          </a:xfrm>
        </p:spPr>
        <p:txBody>
          <a:bodyPr>
            <a:noAutofit/>
          </a:bodyPr>
          <a:lstStyle>
            <a:lvl1pPr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115" y="3700615"/>
            <a:ext cx="2076170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V divider_text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10539351" cy="3429000"/>
          </a:xfrm>
        </p:spPr>
        <p:txBody>
          <a:bodyPr>
            <a:noAutofit/>
          </a:bodyPr>
          <a:lstStyle>
            <a:lvl1pPr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5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D6DDD-2BDE-8747-B419-0B4E6D41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9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Boxes_Custom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4CB5A1E-3152-2744-BC09-F649CBF270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166" y="2331720"/>
            <a:ext cx="3315198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93503BC-B175-AD47-B1B2-594008FE13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4584" y="2331720"/>
            <a:ext cx="3315198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0451BF-11F1-F44A-8C53-766013B812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46001" y="2331720"/>
            <a:ext cx="3363723" cy="52578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1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02E39B-F170-124F-A7C8-8D99BC78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7400"/>
            <a:ext cx="3108325" cy="1051560"/>
          </a:xfrm>
        </p:spPr>
        <p:txBody>
          <a:bodyPr lIns="0" tIns="0" rIns="0" bIns="0" anchor="t" anchorCtr="0"/>
          <a:lstStyle>
            <a:lvl1pPr>
              <a:defRPr sz="3200">
                <a:solidFill>
                  <a:srgbClr val="0011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D7A0D1-D29A-F243-B3F6-FE400764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38513"/>
            <a:ext cx="3108325" cy="4251007"/>
          </a:xfr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00114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9D6101-F256-134C-8B8D-244D26E69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6629400" cy="228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2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800" b="0" i="0">
                <a:latin typeface="IBM Plex Sans Medium" panose="020B0503050203000203" pitchFamily="34" charset="0"/>
              </a:defRPr>
            </a:lvl2pPr>
            <a:lvl3pPr>
              <a:defRPr sz="800" b="0" i="0">
                <a:latin typeface="IBM Plex Sans Medium" panose="020B0503050203000203" pitchFamily="34" charset="0"/>
              </a:defRPr>
            </a:lvl3pPr>
            <a:lvl4pPr>
              <a:defRPr sz="800" b="0" i="0">
                <a:latin typeface="IBM Plex Sans Medium" panose="020B0503050203000203" pitchFamily="34" charset="0"/>
              </a:defRPr>
            </a:lvl4pPr>
            <a:lvl5pPr>
              <a:defRPr sz="800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572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6627571" cy="14630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4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7571" cy="1287475"/>
          </a:xfrm>
        </p:spPr>
        <p:txBody>
          <a:bodyPr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199" y="2057400"/>
            <a:ext cx="6627571" cy="54864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72400" y="2057400"/>
            <a:ext cx="6400800" cy="54864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03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7571" cy="12874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057400"/>
            <a:ext cx="2971800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86199" y="2057400"/>
            <a:ext cx="3198571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543799" y="2057400"/>
            <a:ext cx="3198571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201400" y="2057400"/>
            <a:ext cx="2971800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D6DDD-2BDE-8747-B419-0B4E6D41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(spli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6858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F7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772400" y="457200"/>
            <a:ext cx="6400800" cy="6871411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05C5-8A37-D940-A85E-4E47EC5E6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6627571" cy="14630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rgbClr val="E5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182880"/>
            <a:ext cx="2971800" cy="822960"/>
          </a:xfrm>
        </p:spPr>
        <p:txBody>
          <a:bodyPr tIns="0" anchor="t">
            <a:noAutofit/>
          </a:bodyPr>
          <a:lstStyle>
            <a:lvl1pPr>
              <a:defRPr sz="1400">
                <a:solidFill>
                  <a:srgbClr val="0F62FE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543800" y="2057401"/>
            <a:ext cx="338328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8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38328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2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1201400" y="2057401"/>
            <a:ext cx="3200400" cy="5257800"/>
          </a:xfrm>
        </p:spPr>
        <p:txBody>
          <a:bodyPr tIns="0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182880" indent="-182880">
              <a:lnSpc>
                <a:spcPct val="110000"/>
              </a:lnSpc>
              <a:spcBef>
                <a:spcPts val="1800"/>
              </a:spcBef>
              <a:defRPr sz="1800">
                <a:solidFill>
                  <a:schemeClr val="tx1"/>
                </a:solidFill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 marL="731520" indent="-18288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2A631-FDC6-164A-A0C6-71DA01D88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77115" y="3700617"/>
            <a:ext cx="2076170" cy="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115" y="3700617"/>
            <a:ext cx="2076170" cy="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38ABC6-B270-4774-A833-F715383AD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5329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38ABC6-B270-4774-A833-F715383AD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395" cy="716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772400" y="457200"/>
            <a:ext cx="6400797" cy="7162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3CF103D-266B-BC49-8A35-E7A29F9A7C4A}"/>
              </a:ext>
            </a:extLst>
          </p:cNvPr>
          <p:cNvSpPr txBox="1">
            <a:spLocks/>
          </p:cNvSpPr>
          <p:nvPr userDrawn="1"/>
        </p:nvSpPr>
        <p:spPr>
          <a:xfrm>
            <a:off x="457200" y="7940927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>
                <a:solidFill>
                  <a:schemeClr val="tx1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panose="020B0503050000000000" pitchFamily="34" charset="77"/>
              <a:ea typeface="IBM Plex Sans" charset="0"/>
              <a:cs typeface="IBM Plex Sans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 userDrawn="1"/>
        </p:nvGrpSpPr>
        <p:grpSpPr>
          <a:xfrm>
            <a:off x="-246890" y="-228598"/>
            <a:ext cx="15105891" cy="8651726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5C614FC-E083-3249-9C00-05BA0A3CC54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1" y="7890948"/>
            <a:ext cx="461243" cy="18625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A82E3A-8FD7-5C4A-A70B-5FD272B8E6E4}"/>
              </a:ext>
            </a:extLst>
          </p:cNvPr>
          <p:cNvGrpSpPr/>
          <p:nvPr userDrawn="1"/>
        </p:nvGrpSpPr>
        <p:grpSpPr>
          <a:xfrm>
            <a:off x="784227" y="7943641"/>
            <a:ext cx="2987670" cy="220571"/>
            <a:chOff x="914400" y="7899655"/>
            <a:chExt cx="2987670" cy="220571"/>
          </a:xfrm>
        </p:grpSpPr>
        <p:sp>
          <p:nvSpPr>
            <p:cNvPr id="46" name="Footer Placeholder 3">
              <a:extLst>
                <a:ext uri="{FF2B5EF4-FFF2-40B4-BE49-F238E27FC236}">
                  <a16:creationId xmlns:a16="http://schemas.microsoft.com/office/drawing/2014/main" id="{3218AA08-200C-B243-A0B5-D8886E9D77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2023 IBM Corporation</a:t>
              </a:r>
              <a:r>
                <a:rPr lang="en-US" sz="799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47" name="Date Placeholder 2">
              <a:extLst>
                <a:ext uri="{FF2B5EF4-FFF2-40B4-BE49-F238E27FC236}">
                  <a16:creationId xmlns:a16="http://schemas.microsoft.com/office/drawing/2014/main" id="{CA772469-1D8A-6F48-9A1F-D08FE2514EF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200"/>
                </a:spcAft>
                <a:tabLst/>
                <a:defRPr/>
              </a:pPr>
              <a:r>
                <a:rPr lang="en-US" sz="799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0" r:id="rId1"/>
    <p:sldLayoutId id="2147484086" r:id="rId2"/>
    <p:sldLayoutId id="2147483902" r:id="rId3"/>
    <p:sldLayoutId id="2147483982" r:id="rId4"/>
    <p:sldLayoutId id="2147483983" r:id="rId5"/>
    <p:sldLayoutId id="2147483908" r:id="rId6"/>
    <p:sldLayoutId id="2147483981" r:id="rId7"/>
    <p:sldLayoutId id="2147484112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8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82880" indent="-18288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6576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54864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73152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8928" userDrawn="1">
          <p15:clr>
            <a:srgbClr val="F26B43"/>
          </p15:clr>
        </p15:guide>
        <p15:guide id="4" orient="horz" pos="4800" userDrawn="1">
          <p15:clr>
            <a:srgbClr val="F26B43"/>
          </p15:clr>
        </p15:guide>
        <p15:guide id="5" orient="horz" pos="5088" userDrawn="1">
          <p15:clr>
            <a:srgbClr val="F26B43"/>
          </p15:clr>
        </p15:guide>
        <p15:guide id="6" pos="4608" userDrawn="1">
          <p15:clr>
            <a:srgbClr val="547EBF"/>
          </p15:clr>
        </p15:guide>
        <p15:guide id="7" pos="4464" userDrawn="1">
          <p15:clr>
            <a:srgbClr val="F26B43"/>
          </p15:clr>
        </p15:guide>
        <p15:guide id="8" pos="2304" userDrawn="1">
          <p15:clr>
            <a:srgbClr val="547EBF"/>
          </p15:clr>
        </p15:guide>
        <p15:guide id="9" pos="4752" userDrawn="1">
          <p15:clr>
            <a:srgbClr val="F26B43"/>
          </p15:clr>
        </p15:guide>
        <p15:guide id="10" pos="2160" userDrawn="1">
          <p15:clr>
            <a:srgbClr val="F26B43"/>
          </p15:clr>
        </p15:guide>
        <p15:guide id="11" pos="2448" userDrawn="1">
          <p15:clr>
            <a:srgbClr val="F26B43"/>
          </p15:clr>
        </p15:guide>
        <p15:guide id="12" pos="6912" userDrawn="1">
          <p15:clr>
            <a:srgbClr val="547EBF"/>
          </p15:clr>
        </p15:guide>
        <p15:guide id="13" pos="6768" userDrawn="1">
          <p15:clr>
            <a:srgbClr val="F26B43"/>
          </p15:clr>
        </p15:guide>
        <p15:guide id="14" pos="7056" userDrawn="1">
          <p15:clr>
            <a:srgbClr val="F26B43"/>
          </p15:clr>
        </p15:guide>
        <p15:guide id="17" orient="horz" pos="1296" userDrawn="1">
          <p15:clr>
            <a:srgbClr val="547EBF"/>
          </p15:clr>
        </p15:guide>
        <p15:guide id="18" orient="horz" pos="2592" userDrawn="1">
          <p15:clr>
            <a:srgbClr val="547EBF"/>
          </p15:clr>
        </p15:guide>
        <p15:guide id="21" orient="horz" pos="3888" userDrawn="1">
          <p15:clr>
            <a:srgbClr val="547EBF"/>
          </p15:clr>
        </p15:guide>
        <p15:guide id="22" pos="4896" userDrawn="1">
          <p15:clr>
            <a:srgbClr val="FDE53C"/>
          </p15:clr>
        </p15:guide>
        <p15:guide id="23" pos="4320" userDrawn="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C7F9FD1-E2A7-4C9A-8909-FC4C9EFA09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85830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C7F9FD1-E2A7-4C9A-8909-FC4C9EFA0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395" cy="716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772400" y="457200"/>
            <a:ext cx="6400797" cy="7162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 userDrawn="1"/>
        </p:nvGrpSpPr>
        <p:grpSpPr>
          <a:xfrm>
            <a:off x="-246890" y="-228598"/>
            <a:ext cx="15105891" cy="8651726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065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2" r:id="rId1"/>
    <p:sldLayoutId id="2147484024" r:id="rId2"/>
    <p:sldLayoutId id="2147484113" r:id="rId3"/>
    <p:sldLayoutId id="2147484114" r:id="rId4"/>
    <p:sldLayoutId id="2147484115" r:id="rId5"/>
    <p:sldLayoutId id="2147484116" r:id="rId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82880" indent="-18288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6576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54864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731520" indent="-182880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8928" userDrawn="1">
          <p15:clr>
            <a:srgbClr val="F26B43"/>
          </p15:clr>
        </p15:guide>
        <p15:guide id="4" orient="horz" pos="4800" userDrawn="1">
          <p15:clr>
            <a:srgbClr val="F26B43"/>
          </p15:clr>
        </p15:guide>
        <p15:guide id="5" orient="horz" pos="5088" userDrawn="1">
          <p15:clr>
            <a:srgbClr val="F26B43"/>
          </p15:clr>
        </p15:guide>
        <p15:guide id="6" pos="4608" userDrawn="1">
          <p15:clr>
            <a:srgbClr val="547EBF"/>
          </p15:clr>
        </p15:guide>
        <p15:guide id="7" pos="4464" userDrawn="1">
          <p15:clr>
            <a:srgbClr val="F26B43"/>
          </p15:clr>
        </p15:guide>
        <p15:guide id="8" pos="2304" userDrawn="1">
          <p15:clr>
            <a:srgbClr val="547EBF"/>
          </p15:clr>
        </p15:guide>
        <p15:guide id="9" pos="4752" userDrawn="1">
          <p15:clr>
            <a:srgbClr val="F26B43"/>
          </p15:clr>
        </p15:guide>
        <p15:guide id="10" pos="2160" userDrawn="1">
          <p15:clr>
            <a:srgbClr val="F26B43"/>
          </p15:clr>
        </p15:guide>
        <p15:guide id="11" pos="2448" userDrawn="1">
          <p15:clr>
            <a:srgbClr val="F26B43"/>
          </p15:clr>
        </p15:guide>
        <p15:guide id="12" pos="6912" userDrawn="1">
          <p15:clr>
            <a:srgbClr val="547EBF"/>
          </p15:clr>
        </p15:guide>
        <p15:guide id="13" pos="6768" userDrawn="1">
          <p15:clr>
            <a:srgbClr val="F26B43"/>
          </p15:clr>
        </p15:guide>
        <p15:guide id="14" pos="7056" userDrawn="1">
          <p15:clr>
            <a:srgbClr val="F26B43"/>
          </p15:clr>
        </p15:guide>
        <p15:guide id="17" orient="horz" pos="1296" userDrawn="1">
          <p15:clr>
            <a:srgbClr val="547EBF"/>
          </p15:clr>
        </p15:guide>
        <p15:guide id="18" orient="horz" pos="2592" userDrawn="1">
          <p15:clr>
            <a:srgbClr val="547EBF"/>
          </p15:clr>
        </p15:guide>
        <p15:guide id="21" orient="horz" pos="3888" userDrawn="1">
          <p15:clr>
            <a:srgbClr val="547EBF"/>
          </p15:clr>
        </p15:guide>
        <p15:guide id="22" pos="4896" userDrawn="1">
          <p15:clr>
            <a:srgbClr val="FDE53C"/>
          </p15:clr>
        </p15:guide>
        <p15:guide id="23" pos="4320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ite rectangle">
            <a:extLst>
              <a:ext uri="{FF2B5EF4-FFF2-40B4-BE49-F238E27FC236}">
                <a16:creationId xmlns:a16="http://schemas.microsoft.com/office/drawing/2014/main" id="{9E2544FC-4509-844B-8B07-E1F01D99B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5200" y="18854"/>
            <a:ext cx="7297271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1FEF828-7C40-374C-8141-09F1B65152BC}"/>
              </a:ext>
            </a:extLst>
          </p:cNvPr>
          <p:cNvSpPr txBox="1">
            <a:spLocks/>
          </p:cNvSpPr>
          <p:nvPr/>
        </p:nvSpPr>
        <p:spPr>
          <a:xfrm>
            <a:off x="210312" y="201168"/>
            <a:ext cx="7104888" cy="76474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800" b="0" i="0">
                <a:solidFill>
                  <a:schemeClr val="accent2"/>
                </a:solidFill>
                <a:latin typeface="IBM Plex Sans ExtraLight" panose="020B03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TW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Cypress </a:t>
            </a:r>
            <a:r>
              <a:rPr lang="zh-TW" altLang="en-US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審查</a:t>
            </a:r>
            <a:r>
              <a:rPr lang="en-US" altLang="zh-TW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Domain</a:t>
            </a:r>
            <a:r>
              <a:rPr lang="zh-TW" altLang="en-US" sz="4400" dirty="0">
                <a:solidFill>
                  <a:srgbClr val="0146C9"/>
                </a:solidFill>
                <a:latin typeface="IBM Plex Sans" panose="020B0503050203000203" pitchFamily="34" charset="0"/>
              </a:rPr>
              <a:t>報告</a:t>
            </a:r>
            <a:br>
              <a:rPr lang="en-US" altLang="zh-TW" sz="3200" dirty="0">
                <a:solidFill>
                  <a:srgbClr val="0146C9"/>
                </a:solidFill>
                <a:latin typeface="IBM Plex Sans" panose="020B0503050203000203" pitchFamily="34" charset="0"/>
              </a:rPr>
            </a:b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lang="en-US" altLang="zh-TW" sz="3200" dirty="0">
              <a:solidFill>
                <a:srgbClr val="0146C9"/>
              </a:solidFill>
              <a:latin typeface="IBM Plex Sans" panose="020B0503050203000203" pitchFamily="34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kumimoji="1" lang="en-US" altLang="zh-TW" sz="2400" dirty="0"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240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2023/08/24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24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Leo Chen</a:t>
            </a:r>
            <a:br>
              <a:rPr kumimoji="1" lang="en-US" altLang="zh-TW" sz="28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</a:br>
            <a:br>
              <a:rPr lang="en-US" altLang="zh-TW" sz="2800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</a:br>
            <a:br>
              <a:rPr lang="en-US" sz="2800" kern="0" dirty="0">
                <a:latin typeface="IBM Plex Sans" panose="020B0503050203000203" pitchFamily="34" charset="0"/>
              </a:rPr>
            </a:br>
            <a:endParaRPr lang="en-US" sz="2800" kern="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5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/>
              <a:t>變更申請作業</a:t>
            </a:r>
            <a:r>
              <a:rPr lang="zh-TW" altLang="en-US" dirty="0"/>
              <a:t>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190194" y="779869"/>
            <a:ext cx="7559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必需由進件的業務才能提變更申請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審查作業申請流程跑完後，才能申請案件變更。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業務主管階段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核決階段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39FC2-72E3-9B4D-FD58-C8BDCDEA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4" y="1905000"/>
            <a:ext cx="14339221" cy="59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查詢變更作業的案件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進入申請畫面，填寫必輸欄位。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EBEE08-8FD9-6963-7D34-8F4A543E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32704"/>
            <a:ext cx="11468406" cy="3733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3AF800-6447-E7E1-2CB9-C4DCA45A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9" y="5694827"/>
            <a:ext cx="11320788" cy="17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修改交易條件、擔保品相關欄位。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95265A-710E-28B1-38CA-1D25EF86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1" y="1295400"/>
            <a:ext cx="93059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3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變更申請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892314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點選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主管審核畫面與批示意見。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7D516A-5218-34D9-9381-E5AFE46E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27" y="1762125"/>
            <a:ext cx="10287000" cy="2352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7755F4-CE83-694A-E0E8-4AC298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0"/>
            <a:ext cx="9372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2" y="319668"/>
            <a:ext cx="6400800" cy="556845"/>
          </a:xfrm>
        </p:spPr>
        <p:txBody>
          <a:bodyPr/>
          <a:lstStyle/>
          <a:p>
            <a:r>
              <a:rPr lang="zh-TW" altLang="en-US" dirty="0"/>
              <a:t>變更作業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8818757" y="1828800"/>
            <a:ext cx="4953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依照作業流程，設計每一段測試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0B21A7-C0ED-DCE7-68DC-811CBD18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2" y="1392044"/>
            <a:ext cx="8372475" cy="6553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6F7E3D-72B1-E9B0-604B-FA60BD35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933208"/>
            <a:ext cx="7505700" cy="40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4F6969-3F5F-72CD-C50C-5C9ED357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57" y="4572000"/>
            <a:ext cx="44862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2" y="319668"/>
            <a:ext cx="6400800" cy="556845"/>
          </a:xfrm>
        </p:spPr>
        <p:txBody>
          <a:bodyPr/>
          <a:lstStyle/>
          <a:p>
            <a:r>
              <a:rPr lang="zh-TW" altLang="en-US" dirty="0"/>
              <a:t>變更作業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11872" y="4996624"/>
            <a:ext cx="900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透過案件查詢，查出目前處理關卡、待處理者，使流程關卡可自動往下執行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792FF4-4152-35A2-A652-973C36CB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2" y="1271266"/>
            <a:ext cx="13683844" cy="33047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4F5202-925C-3EB1-2DF3-DEE92687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" y="5817346"/>
            <a:ext cx="111728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9" y="152400"/>
            <a:ext cx="6400800" cy="556845"/>
          </a:xfrm>
        </p:spPr>
        <p:txBody>
          <a:bodyPr/>
          <a:lstStyle/>
          <a:p>
            <a:r>
              <a:rPr lang="en-US" altLang="zh-TW" dirty="0"/>
              <a:t>Amendment 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3" name="Amendment.cy.js">
            <a:hlinkClick r:id="" action="ppaction://media"/>
            <a:extLst>
              <a:ext uri="{FF2B5EF4-FFF2-40B4-BE49-F238E27FC236}">
                <a16:creationId xmlns:a16="http://schemas.microsoft.com/office/drawing/2014/main" id="{92DC825B-B556-FB5D-496F-CDD194350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939" y="838200"/>
            <a:ext cx="1313822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190194" y="779869"/>
            <a:ext cx="104016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審查作業初審或業務主管關卡必需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且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Ranci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值要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7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以上，才會進入授服作業流程。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2.Ranci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值依不同環境有不同條件、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後是否進入授服作業流程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依不同產品而有區別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核決階段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3BF600-1E72-82E9-E7F4-A89C4D79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2" y="2743200"/>
            <a:ext cx="13304337" cy="44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779869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審查作業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-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初審階段選擇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初審關卡主管填寫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Credit Instructions(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必需選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D3D5BF-29B7-002E-2308-FB5F5298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9" y="1561403"/>
            <a:ext cx="10467975" cy="25812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3552EA-A086-5A99-3CBE-886E7994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10584830" cy="31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86215" y="892314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1.Credit Report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選單內容填寫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RAMCI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Grade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966A72-29F6-24B8-76C0-3C7506FE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5" y="2016699"/>
            <a:ext cx="11816479" cy="3733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06BF8D-71D0-810A-5F99-ECFA07DF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8" y="6212901"/>
            <a:ext cx="11334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3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Cypress  </a:t>
            </a:r>
            <a:r>
              <a:rPr lang="zh-TW" altLang="en-US" dirty="0"/>
              <a:t>安裝與基礎範例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E6C832-5485-A998-6A74-0F7DF528E811}"/>
              </a:ext>
            </a:extLst>
          </p:cNvPr>
          <p:cNvSpPr txBox="1"/>
          <p:nvPr/>
        </p:nvSpPr>
        <p:spPr>
          <a:xfrm>
            <a:off x="402616" y="1371600"/>
            <a:ext cx="1079878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https://ibm.ent.box.com/folder/215193014839?s=0nsjjq9i527l3g56bjrmkvmu2jtkiciz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07B1A1-D259-C386-A7AD-10D3BA5F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0" y="2209800"/>
            <a:ext cx="7926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3024"/>
            <a:ext cx="6627571" cy="1463040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-</a:t>
            </a:r>
            <a:r>
              <a:rPr lang="zh-TW" altLang="en-US" dirty="0"/>
              <a:t>手動操作流程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332678" y="921307"/>
            <a:ext cx="7559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進入授服作業，審核階段點選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審核階段關卡主管填寫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Credit Instructions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C58AC9-F1B3-BF1B-C713-20D19681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80" y="863279"/>
            <a:ext cx="4798742" cy="22895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E404B4-5246-FD9A-7C92-6FE6AF46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69547"/>
            <a:ext cx="10106722" cy="47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6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2" y="319668"/>
            <a:ext cx="6400800" cy="556845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8783587" y="1828800"/>
            <a:ext cx="57354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依照作業流程，設計每一段測試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依不同產品設定不同，可能需要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初審階段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Reject=&gt;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業務主管階段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Reject=&gt;</a:t>
            </a:r>
          </a:p>
          <a:p>
            <a:pPr defTabSz="91440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審核主管階段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Reject =&gt;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進入授服作業流程。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6F7E3D-72B1-E9B0-604B-FA60BD35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5" y="933208"/>
            <a:ext cx="7505700" cy="40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4ECBF1-FD9E-D354-8D57-49330275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1418063"/>
            <a:ext cx="8350249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zh-TW" altLang="en-US" dirty="0"/>
              <a:t>授服作業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31F85B-3D1D-985F-7406-E02F40CD5D42}"/>
              </a:ext>
            </a:extLst>
          </p:cNvPr>
          <p:cNvSpPr txBox="1"/>
          <p:nvPr/>
        </p:nvSpPr>
        <p:spPr>
          <a:xfrm>
            <a:off x="267630" y="3478143"/>
            <a:ext cx="121473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各階段主管簽核作業與設定欄位值，進入到授服作業流程的動作，寫公用方法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ToSecondaryCreditReview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1600" dirty="0">
              <a:effectLst/>
              <a:latin typeface="-apple-system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選擇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Todo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牌卡、待辦簽核清單找到需要處理的案件、審查批示、客戶資訊填寫、擔保品、交易條件、審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rtl="0"/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 查報告、 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RANCI Grade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BF4FB9-E318-A44C-E883-98D54F08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9" y="1905000"/>
            <a:ext cx="102774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7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en-US" altLang="zh-TW" dirty="0"/>
              <a:t>Secondary Credit Review Demo</a:t>
            </a:r>
            <a:endParaRPr lang="zh-TW" altLang="en-US" dirty="0"/>
          </a:p>
        </p:txBody>
      </p:sp>
      <p:pic>
        <p:nvPicPr>
          <p:cNvPr id="4" name="SecondaryCreditReview.cy.js">
            <a:hlinkClick r:id="" action="ppaction://media"/>
            <a:extLst>
              <a:ext uri="{FF2B5EF4-FFF2-40B4-BE49-F238E27FC236}">
                <a16:creationId xmlns:a16="http://schemas.microsoft.com/office/drawing/2014/main" id="{318834BC-81BF-B6E1-092A-A92D53EC6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678" y="1066799"/>
            <a:ext cx="13307122" cy="65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10A99-5CBF-FD32-3FB6-76060E5B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346693"/>
            <a:ext cx="6400800" cy="556845"/>
          </a:xfrm>
        </p:spPr>
        <p:txBody>
          <a:bodyPr/>
          <a:lstStyle/>
          <a:p>
            <a:r>
              <a:rPr lang="zh-TW" altLang="en-US" dirty="0"/>
              <a:t>審查 </a:t>
            </a:r>
            <a:r>
              <a:rPr lang="en-US" altLang="zh-TW" dirty="0"/>
              <a:t>Cypress Future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4FF7DE-650D-AB16-A3DB-7D7071136C8A}"/>
              </a:ext>
            </a:extLst>
          </p:cNvPr>
          <p:cNvSpPr txBox="1"/>
          <p:nvPr/>
        </p:nvSpPr>
        <p:spPr>
          <a:xfrm>
            <a:off x="332679" y="1201237"/>
            <a:ext cx="12147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審查四大流程加入是否加簽簽核人員功能。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marL="457200" indent="-457200" rtl="0">
              <a:buAutoNum type="arabicPeriod"/>
            </a:pP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rtl="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開發審查流程的退補件。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F060108-F6D7-D0A7-BF72-B848FCD2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9" y="2362200"/>
            <a:ext cx="7705725" cy="29337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47FD002-B9E1-1644-F936-29636C73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362201"/>
            <a:ext cx="40386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90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2C10-21EC-7AE3-237E-B97D85CA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457200"/>
            <a:ext cx="7590692" cy="1061092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審查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Domain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案例挑選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08D2E7-F040-25F7-FDBB-D5922F2C5C10}"/>
              </a:ext>
            </a:extLst>
          </p:cNvPr>
          <p:cNvSpPr txBox="1">
            <a:spLocks/>
          </p:cNvSpPr>
          <p:nvPr/>
        </p:nvSpPr>
        <p:spPr>
          <a:xfrm>
            <a:off x="533400" y="1518290"/>
            <a:ext cx="9448800" cy="5825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endParaRPr lang="en-US" altLang="zh-TW" sz="24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24E348-B2A7-514F-D6AF-E9FA6B76205B}"/>
              </a:ext>
            </a:extLst>
          </p:cNvPr>
          <p:cNvSpPr txBox="1">
            <a:spLocks/>
          </p:cNvSpPr>
          <p:nvPr/>
        </p:nvSpPr>
        <p:spPr>
          <a:xfrm>
            <a:off x="474785" y="2011678"/>
            <a:ext cx="12326815" cy="40843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5pPr>
            <a:lvl6pPr marL="5801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6pPr>
            <a:lvl7pPr marL="116022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7pPr>
            <a:lvl8pPr marL="174033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8pPr>
            <a:lvl9pPr marL="23204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52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每日程式包版上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UAT-BA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必需針對四大流程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審查作業、變更作業、申覆作業、授服作業冒煙測試，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確認每個流程不會有阻斷性錯誤。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因此分為審查作業、變更作業、申覆作業、授服作業四隻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Script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分別開發撰寫。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負責變更作業、授服作業</a:t>
            </a:r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Script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撰寫。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r>
              <a:rPr lang="en-US" altLang="zh-TW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2200" kern="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最後將四大流程合併成同一個專案目錄，可同時自動化測試審查四大流程。</a:t>
            </a:r>
            <a:endParaRPr lang="en-US" altLang="zh-TW" sz="2200" kern="0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</a:t>
            </a:r>
            <a:r>
              <a:rPr lang="zh-TW" altLang="en-US" dirty="0"/>
              <a:t>開發公用設定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41D376-266B-94E1-ADC5-75E55EACC920}"/>
              </a:ext>
            </a:extLst>
          </p:cNvPr>
          <p:cNvSpPr txBox="1"/>
          <p:nvPr/>
        </p:nvSpPr>
        <p:spPr>
          <a:xfrm>
            <a:off x="8610600" y="2308086"/>
            <a:ext cx="563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Package.json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中依不同執行環境，設定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執行字串的縮寫。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7EAB0B-5714-87C2-7769-F5F4983C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" y="4741877"/>
            <a:ext cx="8067908" cy="3200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8763000" y="5232214"/>
            <a:ext cx="4540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Cypress.config.js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中可設定畫面解析度。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0A0AA1-EC08-FF75-7D47-E0F7251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2" y="1414690"/>
            <a:ext cx="806790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0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Config</a:t>
            </a:r>
            <a:r>
              <a:rPr lang="zh-TW" altLang="en-US" dirty="0"/>
              <a:t>設定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0" y="3581400"/>
            <a:ext cx="92629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設定每個不同環境的連線網址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marL="457200" indent="-457200" defTabSz="914400">
              <a:buAutoNum type="arabicPeriod"/>
            </a:pP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run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的順序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(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設定需要執行的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 )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、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   open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後可執行的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script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421C89-CD77-DB1E-F992-D8B078B9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453323"/>
            <a:ext cx="6796454" cy="4572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890F0FE-7B91-BEDB-0BF9-A5D5596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28700"/>
            <a:ext cx="10844036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Fixtures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183996" y="4863111"/>
            <a:ext cx="10210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可依不同環境去設定參數值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: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要跑的測試單號、案件的售價、頭款、審查鑑價金額、利率。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可依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cypress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所執行的環境不同，自動讀取不同參數值。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測試腳本裡面會設定需要讀取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Fixtures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裡哪個位置下的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json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檔裡面的參數值。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CD019-53E9-159F-FC37-8D3B7BEF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20" y="561958"/>
            <a:ext cx="3479180" cy="35391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9CD1A7B-DB7F-7820-E03E-DD5DEE24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40836"/>
            <a:ext cx="3352800" cy="35813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FC3F70-45BF-401B-0611-F7440F4CD165}"/>
              </a:ext>
            </a:extLst>
          </p:cNvPr>
          <p:cNvSpPr txBox="1"/>
          <p:nvPr/>
        </p:nvSpPr>
        <p:spPr>
          <a:xfrm>
            <a:off x="5105400" y="4135072"/>
            <a:ext cx="121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MY_SIT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2B668F-C7C1-D660-BFB1-16437F8B27AE}"/>
              </a:ext>
            </a:extLst>
          </p:cNvPr>
          <p:cNvSpPr txBox="1"/>
          <p:nvPr/>
        </p:nvSpPr>
        <p:spPr>
          <a:xfrm>
            <a:off x="9639300" y="4135072"/>
            <a:ext cx="121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KH_SIT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1D9900-D89C-87F8-CBC5-9BEE7CFB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82" y="5712807"/>
            <a:ext cx="3889917" cy="20112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D65160-D34C-E701-0586-39EC7CAD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4" y="927088"/>
            <a:ext cx="3248025" cy="32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1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</a:t>
            </a:r>
            <a:r>
              <a:rPr lang="zh-TW" altLang="en-US" dirty="0"/>
              <a:t> 共用方法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298179" y="6737644"/>
            <a:ext cx="1021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把不同測試腳本的共用方法統一寫在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Commands.js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F0CA58-0848-2EEE-431B-A4C5E47B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9" y="914400"/>
            <a:ext cx="11468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export JS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296320" y="6165415"/>
            <a:ext cx="1021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support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中可放腳本中需要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FA284-D16E-F389-E78E-A11D6B05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0" y="1133707"/>
            <a:ext cx="9601200" cy="44809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75FBFA-BE1E-1A5A-F1E0-BF3F2D38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146717"/>
            <a:ext cx="33147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8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24436-3DCE-59FA-3390-A39288C5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20" y="202579"/>
            <a:ext cx="6627571" cy="914401"/>
          </a:xfrm>
        </p:spPr>
        <p:txBody>
          <a:bodyPr/>
          <a:lstStyle/>
          <a:p>
            <a:r>
              <a:rPr lang="en-US" altLang="zh-TW" dirty="0"/>
              <a:t>Cypress import JS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A3017-1EC6-D21F-A7B5-640647A68F11}"/>
              </a:ext>
            </a:extLst>
          </p:cNvPr>
          <p:cNvSpPr txBox="1"/>
          <p:nvPr/>
        </p:nvSpPr>
        <p:spPr>
          <a:xfrm>
            <a:off x="381000" y="5562600"/>
            <a:ext cx="10210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1. 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測試腳本中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Import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JS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marL="457200" indent="-457200" defTabSz="914400">
              <a:buAutoNum type="arabicPeriod"/>
            </a:pP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2.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可直接使用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StringText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裡面的變數名稱。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3.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 將來若有改，只要改</a:t>
            </a:r>
            <a:r>
              <a:rPr lang="en-US" altLang="zh-TW" sz="2000" kern="0" dirty="0" err="1">
                <a:solidFill>
                  <a:schemeClr val="accent2"/>
                </a:solidFill>
                <a:latin typeface="IBM Plex Sans" panose="020B0503050203000203" pitchFamily="34" charset="0"/>
              </a:rPr>
              <a:t>StringText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裡面的變數名稱的值即可。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4.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將陣列裡面的</a:t>
            </a:r>
            <a:r>
              <a:rPr lang="en-US" altLang="zh-TW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index</a:t>
            </a:r>
            <a:r>
              <a:rPr lang="zh-TW" altLang="en-US" sz="2000" kern="0" dirty="0">
                <a:solidFill>
                  <a:schemeClr val="accent2"/>
                </a:solidFill>
                <a:latin typeface="IBM Plex Sans" panose="020B0503050203000203" pitchFamily="34" charset="0"/>
              </a:rPr>
              <a:t>改用名稱取代，較容易識別其意義。</a:t>
            </a:r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  <a:p>
            <a:pPr defTabSz="914400"/>
            <a:endParaRPr lang="en-US" altLang="zh-TW" sz="2000" kern="0" dirty="0">
              <a:solidFill>
                <a:schemeClr val="accent2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EC007-FF6A-C21B-26E9-54020B2C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447800"/>
            <a:ext cx="7105650" cy="41052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8319A54-B919-72A7-F592-78E67327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1" y="838200"/>
            <a:ext cx="7839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68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1800"/>
          </a:spcBef>
          <a:defRPr sz="18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2.xml><?xml version="1.0" encoding="utf-8"?>
<a:theme xmlns:a="http://schemas.openxmlformats.org/drawingml/2006/main" name="1_Covers and end slides (no footers)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Bef>
            <a:spcPts val="1800"/>
          </a:spcBef>
          <a:defRPr sz="18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42232</TotalTime>
  <Words>874</Words>
  <Application>Microsoft Office PowerPoint</Application>
  <PresentationFormat>自訂</PresentationFormat>
  <Paragraphs>103</Paragraphs>
  <Slides>25</Slides>
  <Notes>0</Notes>
  <HiddenSlides>0</HiddenSlides>
  <MMClips>2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-apple-system</vt:lpstr>
      <vt:lpstr>Arial Regular</vt:lpstr>
      <vt:lpstr>IBM Plex Sans</vt:lpstr>
      <vt:lpstr>IBM Plex Sans ExtraLight</vt:lpstr>
      <vt:lpstr>IBM Plex Sans Light</vt:lpstr>
      <vt:lpstr>IBM Plex Sans Medium</vt:lpstr>
      <vt:lpstr>Times New Roman</vt:lpstr>
      <vt:lpstr>IBM Brand Template 2022</vt:lpstr>
      <vt:lpstr>1_Covers and end slides (no footers)</vt:lpstr>
      <vt:lpstr>think-cell Slide</vt:lpstr>
      <vt:lpstr>PowerPoint 簡報</vt:lpstr>
      <vt:lpstr>Cypress  安裝與基礎範例</vt:lpstr>
      <vt:lpstr>審查Domain案例挑選   </vt:lpstr>
      <vt:lpstr>Cypress 開發公用設定</vt:lpstr>
      <vt:lpstr>Cypress Config設定</vt:lpstr>
      <vt:lpstr>Cypress Fixtures</vt:lpstr>
      <vt:lpstr>Cypress  共用方法</vt:lpstr>
      <vt:lpstr>Cypress export JS</vt:lpstr>
      <vt:lpstr>Cypress import JS</vt:lpstr>
      <vt:lpstr>變更申請作業流程</vt:lpstr>
      <vt:lpstr>變更申請-手動操作流程</vt:lpstr>
      <vt:lpstr>變更申請-手動操作流程</vt:lpstr>
      <vt:lpstr>變更申請-手動操作流程</vt:lpstr>
      <vt:lpstr>變更作業Script</vt:lpstr>
      <vt:lpstr>變更作業Script</vt:lpstr>
      <vt:lpstr>Amendment  Demo</vt:lpstr>
      <vt:lpstr>授服作業流程</vt:lpstr>
      <vt:lpstr>授服作業-手動操作流程</vt:lpstr>
      <vt:lpstr>授服作業-手動操作流程</vt:lpstr>
      <vt:lpstr>授服作業-手動操作流程</vt:lpstr>
      <vt:lpstr>授服作業Script</vt:lpstr>
      <vt:lpstr>授服作業Script</vt:lpstr>
      <vt:lpstr>Secondary Credit Review Demo</vt:lpstr>
      <vt:lpstr>審查 Cypress Future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Microsoft Office User</dc:creator>
  <cp:lastModifiedBy>宗隆 陳</cp:lastModifiedBy>
  <cp:revision>828</cp:revision>
  <cp:lastPrinted>2019-04-25T15:14:05Z</cp:lastPrinted>
  <dcterms:created xsi:type="dcterms:W3CDTF">2022-03-02T13:58:48Z</dcterms:created>
  <dcterms:modified xsi:type="dcterms:W3CDTF">2023-08-24T07:23:19Z</dcterms:modified>
</cp:coreProperties>
</file>